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13" r:id="rId1"/>
  </p:sldMasterIdLst>
  <p:sldIdLst>
    <p:sldId id="256" r:id="rId2"/>
    <p:sldId id="257" r:id="rId3"/>
    <p:sldId id="277" r:id="rId4"/>
    <p:sldId id="259" r:id="rId5"/>
    <p:sldId id="301" r:id="rId6"/>
    <p:sldId id="302" r:id="rId7"/>
    <p:sldId id="307" r:id="rId8"/>
    <p:sldId id="303" r:id="rId9"/>
    <p:sldId id="304" r:id="rId10"/>
    <p:sldId id="308" r:id="rId11"/>
    <p:sldId id="309" r:id="rId12"/>
    <p:sldId id="310" r:id="rId13"/>
    <p:sldId id="311" r:id="rId14"/>
    <p:sldId id="312" r:id="rId15"/>
    <p:sldId id="313" r:id="rId16"/>
    <p:sldId id="314" r:id="rId17"/>
    <p:sldId id="315" r:id="rId18"/>
    <p:sldId id="316" r:id="rId19"/>
    <p:sldId id="317" r:id="rId20"/>
    <p:sldId id="318" r:id="rId21"/>
    <p:sldId id="306" r:id="rId22"/>
    <p:sldId id="298" r:id="rId23"/>
    <p:sldId id="300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471" autoAdjust="0"/>
    <p:restoredTop sz="94660"/>
  </p:normalViewPr>
  <p:slideViewPr>
    <p:cSldViewPr snapToGrid="0">
      <p:cViewPr varScale="1">
        <p:scale>
          <a:sx n="79" d="100"/>
          <a:sy n="79" d="100"/>
        </p:scale>
        <p:origin x="936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711200" y="1371600"/>
            <a:ext cx="10468864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711200" y="3228536"/>
            <a:ext cx="10472928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5/12/2025</a:t>
            </a:fld>
            <a:endParaRPr lang="en-US" dirty="0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914402"/>
            <a:ext cx="2743200" cy="5211763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914402"/>
            <a:ext cx="8026400" cy="5211763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7136" y="1316736"/>
            <a:ext cx="103632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07136" y="2704664"/>
            <a:ext cx="103632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704088"/>
            <a:ext cx="10972800" cy="11430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920085"/>
            <a:ext cx="53848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920085"/>
            <a:ext cx="53848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704088"/>
            <a:ext cx="109728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855248"/>
            <a:ext cx="5386917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6193368" y="1859758"/>
            <a:ext cx="5389033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609600" y="2514600"/>
            <a:ext cx="5386917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514600"/>
            <a:ext cx="5389033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5/12/2025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704088"/>
            <a:ext cx="110744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5/12/2025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5/12/2025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14352"/>
            <a:ext cx="36576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914400" y="1676400"/>
            <a:ext cx="36576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766733" y="1676400"/>
            <a:ext cx="6815667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4221004" y="1108077"/>
            <a:ext cx="70104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10672179" y="5359769"/>
            <a:ext cx="207264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1176997"/>
            <a:ext cx="2950464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2800" y="2828785"/>
            <a:ext cx="29464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69600" y="6356351"/>
            <a:ext cx="812800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4647724" y="1199517"/>
            <a:ext cx="615696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12700" y="5816600"/>
            <a:ext cx="1221740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5842000" y="6219826"/>
            <a:ext cx="63500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12700" y="-7144"/>
            <a:ext cx="1221740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5842000" y="-7144"/>
            <a:ext cx="63500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609600" y="704088"/>
            <a:ext cx="109728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609600" y="1935480"/>
            <a:ext cx="109728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5/12/2025</a:t>
            </a:fld>
            <a:endParaRPr lang="en-US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3556000" y="6356351"/>
            <a:ext cx="44704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10566400" y="6356351"/>
            <a:ext cx="1016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2" name="Group 1"/>
          <p:cNvGrpSpPr/>
          <p:nvPr/>
        </p:nvGrpSpPr>
        <p:grpSpPr>
          <a:xfrm>
            <a:off x="-25356" y="202408"/>
            <a:ext cx="12240731" cy="649224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B14865A-DE07-83DF-0D59-974FF7FBCA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53147" y="2952553"/>
            <a:ext cx="6456830" cy="869159"/>
          </a:xfrm>
        </p:spPr>
        <p:txBody>
          <a:bodyPr>
            <a:normAutofit fontScale="90000"/>
          </a:bodyPr>
          <a:lstStyle/>
          <a:p>
            <a:br>
              <a:rPr lang="en-IN" b="1" dirty="0">
                <a:solidFill>
                  <a:srgbClr val="C00000"/>
                </a:solidFill>
              </a:rPr>
            </a:br>
            <a:endParaRPr lang="en-US" b="1" u="sng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C8A6A3-02C0-101F-0293-042DC76E7902}"/>
              </a:ext>
            </a:extLst>
          </p:cNvPr>
          <p:cNvSpPr txBox="1"/>
          <p:nvPr/>
        </p:nvSpPr>
        <p:spPr>
          <a:xfrm>
            <a:off x="514325" y="4916964"/>
            <a:ext cx="523921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Under the guidance of: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6DAB37-330D-92FC-47CD-050946FD8D8D}"/>
              </a:ext>
            </a:extLst>
          </p:cNvPr>
          <p:cNvSpPr txBox="1"/>
          <p:nvPr/>
        </p:nvSpPr>
        <p:spPr>
          <a:xfrm>
            <a:off x="7313422" y="4902727"/>
            <a:ext cx="475068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Presented by: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  </a:t>
            </a:r>
          </a:p>
          <a:p>
            <a:pPr algn="just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RAMYASHREE V                             2LG21CS033</a:t>
            </a: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SAVITHRA LINGANAGOUDRU    2LG21CS037</a:t>
            </a:r>
          </a:p>
          <a:p>
            <a:pPr algn="just"/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VIJAY KUMAR T                              2LG21CS050</a:t>
            </a:r>
          </a:p>
          <a:p>
            <a:pPr algn="just"/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IMAMSAB BEDAVATTI                   2LG21CS056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8" name="Image1">
            <a:extLst>
              <a:ext uri="{FF2B5EF4-FFF2-40B4-BE49-F238E27FC236}">
                <a16:creationId xmlns:a16="http://schemas.microsoft.com/office/drawing/2014/main" id="{74CA3D24-059A-4825-A1BA-131A77D5A10C}"/>
              </a:ext>
            </a:extLst>
          </p:cNvPr>
          <p:cNvPicPr>
            <a:picLocks/>
          </p:cNvPicPr>
          <p:nvPr/>
        </p:nvPicPr>
        <p:blipFill>
          <a:blip r:embed="rId2" cstate="print"/>
          <a:srcRect/>
          <a:stretch/>
        </p:blipFill>
        <p:spPr>
          <a:xfrm>
            <a:off x="9979618" y="618442"/>
            <a:ext cx="1464460" cy="147193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897212" y="170169"/>
            <a:ext cx="10397576" cy="42006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800"/>
              </a:spcAft>
            </a:pPr>
            <a:r>
              <a:rPr lang="en-US" sz="1600" b="1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GOVERNMENT OF KARNATAKA  </a:t>
            </a:r>
          </a:p>
          <a:p>
            <a:pPr algn="ctr">
              <a:spcAft>
                <a:spcPts val="800"/>
              </a:spcAft>
            </a:pPr>
            <a:r>
              <a:rPr lang="en-US" sz="1600" b="1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DEPARTMENT OF COLLEGIATE TECHNICAL EDUCATION</a:t>
            </a:r>
            <a:endParaRPr lang="en-IN" sz="1600" dirty="0">
              <a:solidFill>
                <a:schemeClr val="tx2">
                  <a:lumMod val="75000"/>
                </a:schemeClr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spcAft>
                <a:spcPts val="800"/>
              </a:spcAft>
            </a:pPr>
            <a:r>
              <a:rPr lang="en-US" sz="1700" b="1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GOVERNMENT ENGINEERING COLLEGE </a:t>
            </a:r>
            <a:r>
              <a:rPr lang="en-US" sz="1700" b="1" spc="-25" dirty="0">
                <a:solidFill>
                  <a:schemeClr val="tx2">
                    <a:lumMod val="75000"/>
                  </a:schemeClr>
                </a:solidFill>
                <a:latin typeface="Times New Roman"/>
                <a:cs typeface="Times New Roman"/>
              </a:rPr>
              <a:t>TALAKAL,</a:t>
            </a:r>
            <a:r>
              <a:rPr lang="en-US" sz="1700" b="1" spc="-5" dirty="0">
                <a:solidFill>
                  <a:schemeClr val="tx2">
                    <a:lumMod val="75000"/>
                  </a:schemeClr>
                </a:solidFill>
                <a:latin typeface="Times New Roman"/>
                <a:cs typeface="Times New Roman"/>
              </a:rPr>
              <a:t>KOPPAL-583238</a:t>
            </a:r>
          </a:p>
          <a:p>
            <a:pPr algn="ctr">
              <a:spcAft>
                <a:spcPts val="800"/>
              </a:spcAft>
            </a:pPr>
            <a:r>
              <a:rPr lang="en-US" b="1" dirty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 algn="ctr">
              <a:spcAft>
                <a:spcPts val="800"/>
              </a:spcAft>
            </a:pPr>
            <a:endParaRPr lang="en-US" sz="1600" b="1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spcAft>
                <a:spcPts val="800"/>
              </a:spcAft>
            </a:pPr>
            <a:endParaRPr lang="en-US" sz="1600" b="1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spcAft>
                <a:spcPts val="800"/>
              </a:spcAft>
            </a:pPr>
            <a:r>
              <a:rPr lang="en-US" sz="1700" b="1" dirty="0">
                <a:solidFill>
                  <a:schemeClr val="accent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DEPARTMENT OF COMPUTER SCIENCE &amp; ENGINEERING </a:t>
            </a:r>
            <a:endParaRPr lang="en-IN" sz="1700" b="1" dirty="0">
              <a:solidFill>
                <a:schemeClr val="accent2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  <a:spcAft>
                <a:spcPts val="800"/>
              </a:spcAft>
            </a:pPr>
            <a:r>
              <a:rPr lang="en-US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ON </a:t>
            </a:r>
          </a:p>
          <a:p>
            <a:pPr algn="ctr">
              <a:lnSpc>
                <a:spcPct val="150000"/>
              </a:lnSpc>
              <a:spcAft>
                <a:spcPts val="800"/>
              </a:spcAft>
            </a:pPr>
            <a:endParaRPr lang="en-US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  <a:spcAft>
                <a:spcPts val="800"/>
              </a:spcAft>
            </a:pPr>
            <a:r>
              <a:rPr lang="en-IN" sz="28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“CONSTRUCTION DYNAMIC PROJECT</a:t>
            </a:r>
            <a:r>
              <a:rPr lang="en-IN" sz="28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</a:p>
        </p:txBody>
      </p:sp>
      <p:pic>
        <p:nvPicPr>
          <p:cNvPr id="11" name="Image1">
            <a:extLst>
              <a:ext uri="{FF2B5EF4-FFF2-40B4-BE49-F238E27FC236}">
                <a16:creationId xmlns:a16="http://schemas.microsoft.com/office/drawing/2014/main" id="{B85FF089-3F29-4C14-9083-34FFBA439C1E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325" y="618442"/>
            <a:ext cx="1398972" cy="1339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2.jpeg">
            <a:extLst>
              <a:ext uri="{FF2B5EF4-FFF2-40B4-BE49-F238E27FC236}">
                <a16:creationId xmlns:a16="http://schemas.microsoft.com/office/drawing/2014/main" id="{B12D5AE7-6105-8AC6-C27B-542F4AC79B44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323397" y="1209395"/>
            <a:ext cx="1346200" cy="1068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2302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2F27DB2-7037-71C1-97C7-609F2CDE2A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2886" y="953311"/>
            <a:ext cx="8579795" cy="495137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8B0BCD2-DB95-6EBD-AB57-8E3B86D596F7}"/>
              </a:ext>
            </a:extLst>
          </p:cNvPr>
          <p:cNvSpPr txBox="1"/>
          <p:nvPr/>
        </p:nvSpPr>
        <p:spPr>
          <a:xfrm>
            <a:off x="5009744" y="6065355"/>
            <a:ext cx="61089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 2:About Us</a:t>
            </a:r>
          </a:p>
        </p:txBody>
      </p:sp>
    </p:spTree>
    <p:extLst>
      <p:ext uri="{BB962C8B-B14F-4D97-AF65-F5344CB8AC3E}">
        <p14:creationId xmlns:p14="http://schemas.microsoft.com/office/powerpoint/2010/main" val="4546740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BE90862-03F3-A9BE-E293-3B9E2E577F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4868" y="1128409"/>
            <a:ext cx="8715984" cy="489301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4E659AC-B718-6B39-ACA3-28FF724C411F}"/>
              </a:ext>
            </a:extLst>
          </p:cNvPr>
          <p:cNvSpPr txBox="1"/>
          <p:nvPr/>
        </p:nvSpPr>
        <p:spPr>
          <a:xfrm>
            <a:off x="4542817" y="6259907"/>
            <a:ext cx="61089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 3:Services</a:t>
            </a:r>
          </a:p>
        </p:txBody>
      </p:sp>
    </p:spTree>
    <p:extLst>
      <p:ext uri="{BB962C8B-B14F-4D97-AF65-F5344CB8AC3E}">
        <p14:creationId xmlns:p14="http://schemas.microsoft.com/office/powerpoint/2010/main" val="34788775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56202A-21FA-C754-9DC7-710FC9686D2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0978" y="1274323"/>
            <a:ext cx="8365787" cy="465954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5B027E0-609B-79B9-9E4F-3243D30BE564}"/>
              </a:ext>
            </a:extLst>
          </p:cNvPr>
          <p:cNvSpPr txBox="1"/>
          <p:nvPr/>
        </p:nvSpPr>
        <p:spPr>
          <a:xfrm>
            <a:off x="4854102" y="6152903"/>
            <a:ext cx="61089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 4:Projects</a:t>
            </a:r>
          </a:p>
        </p:txBody>
      </p:sp>
    </p:spTree>
    <p:extLst>
      <p:ext uri="{BB962C8B-B14F-4D97-AF65-F5344CB8AC3E}">
        <p14:creationId xmlns:p14="http://schemas.microsoft.com/office/powerpoint/2010/main" val="10361478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7A8CA49-DE75-7A0E-824A-D319DB27334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5609" y="865762"/>
            <a:ext cx="8842442" cy="5058383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31EFDD0-A36B-8B28-2756-0E18AD4F7E73}"/>
              </a:ext>
            </a:extLst>
          </p:cNvPr>
          <p:cNvSpPr txBox="1"/>
          <p:nvPr/>
        </p:nvSpPr>
        <p:spPr>
          <a:xfrm>
            <a:off x="4640093" y="5992238"/>
            <a:ext cx="61089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 5:Testimonials</a:t>
            </a:r>
          </a:p>
        </p:txBody>
      </p:sp>
    </p:spTree>
    <p:extLst>
      <p:ext uri="{BB962C8B-B14F-4D97-AF65-F5344CB8AC3E}">
        <p14:creationId xmlns:p14="http://schemas.microsoft.com/office/powerpoint/2010/main" val="13689925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76E3E6B-7D40-619F-F1C1-B1E04AA42B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0511" y="1021404"/>
            <a:ext cx="9426102" cy="497083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A853AA7-F239-0E4C-C941-03A2C13F6975}"/>
              </a:ext>
            </a:extLst>
          </p:cNvPr>
          <p:cNvSpPr txBox="1"/>
          <p:nvPr/>
        </p:nvSpPr>
        <p:spPr>
          <a:xfrm>
            <a:off x="5019472" y="6211270"/>
            <a:ext cx="61089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 6:Contact Us</a:t>
            </a:r>
          </a:p>
        </p:txBody>
      </p:sp>
    </p:spTree>
    <p:extLst>
      <p:ext uri="{BB962C8B-B14F-4D97-AF65-F5344CB8AC3E}">
        <p14:creationId xmlns:p14="http://schemas.microsoft.com/office/powerpoint/2010/main" val="11582084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89D1A99-8B84-3DAD-230A-5F40110CEF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4596" y="943584"/>
            <a:ext cx="9095361" cy="516538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4891C17-9E98-CE0D-2D02-C706F71AE6F9}"/>
              </a:ext>
            </a:extLst>
          </p:cNvPr>
          <p:cNvSpPr txBox="1"/>
          <p:nvPr/>
        </p:nvSpPr>
        <p:spPr>
          <a:xfrm>
            <a:off x="4805463" y="6259908"/>
            <a:ext cx="61089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 7:Database</a:t>
            </a:r>
          </a:p>
        </p:txBody>
      </p:sp>
    </p:spTree>
    <p:extLst>
      <p:ext uri="{BB962C8B-B14F-4D97-AF65-F5344CB8AC3E}">
        <p14:creationId xmlns:p14="http://schemas.microsoft.com/office/powerpoint/2010/main" val="30035860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85BB38D-8B71-A336-DF15-EDE690520A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4519" y="1313234"/>
            <a:ext cx="8599251" cy="499028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7A882FD-4170-ABA9-874C-476B08B1100B}"/>
              </a:ext>
            </a:extLst>
          </p:cNvPr>
          <p:cNvSpPr txBox="1"/>
          <p:nvPr/>
        </p:nvSpPr>
        <p:spPr>
          <a:xfrm>
            <a:off x="4883284" y="6391071"/>
            <a:ext cx="61089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 8:Admin Login</a:t>
            </a:r>
          </a:p>
        </p:txBody>
      </p:sp>
    </p:spTree>
    <p:extLst>
      <p:ext uri="{BB962C8B-B14F-4D97-AF65-F5344CB8AC3E}">
        <p14:creationId xmlns:p14="http://schemas.microsoft.com/office/powerpoint/2010/main" val="2373562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BDB5872-5996-6B1A-50C8-41B1FE70F4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1871" y="1157592"/>
            <a:ext cx="9173183" cy="511674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C3C5CA2-A3C2-E2CE-66B1-F193D38EF8D3}"/>
              </a:ext>
            </a:extLst>
          </p:cNvPr>
          <p:cNvSpPr txBox="1"/>
          <p:nvPr/>
        </p:nvSpPr>
        <p:spPr>
          <a:xfrm>
            <a:off x="4591455" y="6420254"/>
            <a:ext cx="61089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 9:Admin Dashboard</a:t>
            </a:r>
          </a:p>
        </p:txBody>
      </p:sp>
    </p:spTree>
    <p:extLst>
      <p:ext uri="{BB962C8B-B14F-4D97-AF65-F5344CB8AC3E}">
        <p14:creationId xmlns:p14="http://schemas.microsoft.com/office/powerpoint/2010/main" val="17170096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7C0CC74-1138-267A-59AF-8C3F8E13074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3430" y="1196502"/>
            <a:ext cx="8813259" cy="514593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5EBA798-8A08-5CD9-2419-E616B8031211}"/>
              </a:ext>
            </a:extLst>
          </p:cNvPr>
          <p:cNvSpPr txBox="1"/>
          <p:nvPr/>
        </p:nvSpPr>
        <p:spPr>
          <a:xfrm>
            <a:off x="4873557" y="6342434"/>
            <a:ext cx="61089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 10:Add Projects</a:t>
            </a:r>
          </a:p>
        </p:txBody>
      </p:sp>
    </p:spTree>
    <p:extLst>
      <p:ext uri="{BB962C8B-B14F-4D97-AF65-F5344CB8AC3E}">
        <p14:creationId xmlns:p14="http://schemas.microsoft.com/office/powerpoint/2010/main" val="14721706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E754133-2D0A-260A-82EB-BE52D8B359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5140" y="1021404"/>
            <a:ext cx="9640111" cy="514593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90FDBE9-9CA4-D5E6-DD88-64541BD1360D}"/>
              </a:ext>
            </a:extLst>
          </p:cNvPr>
          <p:cNvSpPr txBox="1"/>
          <p:nvPr/>
        </p:nvSpPr>
        <p:spPr>
          <a:xfrm>
            <a:off x="4620638" y="6308546"/>
            <a:ext cx="61089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 11:Edit Projects</a:t>
            </a:r>
          </a:p>
        </p:txBody>
      </p:sp>
    </p:spTree>
    <p:extLst>
      <p:ext uri="{BB962C8B-B14F-4D97-AF65-F5344CB8AC3E}">
        <p14:creationId xmlns:p14="http://schemas.microsoft.com/office/powerpoint/2010/main" val="40261878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549A77-553D-57BE-864D-373663FEC923}"/>
              </a:ext>
            </a:extLst>
          </p:cNvPr>
          <p:cNvSpPr txBox="1">
            <a:spLocks/>
          </p:cNvSpPr>
          <p:nvPr/>
        </p:nvSpPr>
        <p:spPr>
          <a:xfrm>
            <a:off x="1724793" y="686466"/>
            <a:ext cx="9603275" cy="1049235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44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sz="4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194BBB-8D43-F86F-2C3D-F087947955A9}"/>
              </a:ext>
            </a:extLst>
          </p:cNvPr>
          <p:cNvSpPr txBox="1"/>
          <p:nvPr/>
        </p:nvSpPr>
        <p:spPr>
          <a:xfrm>
            <a:off x="2365131" y="1433146"/>
            <a:ext cx="10231315" cy="7489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>
              <a:spcBef>
                <a:spcPts val="0"/>
              </a:spcBef>
              <a:spcAft>
                <a:spcPts val="800"/>
              </a:spcAft>
            </a:pPr>
            <a:endParaRPr lang="en-US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marR="0" indent="-285750">
              <a:spcBef>
                <a:spcPts val="0"/>
              </a:spcBef>
              <a:spcAft>
                <a:spcPts val="800"/>
              </a:spcAft>
            </a:pPr>
            <a:endParaRPr lang="en-US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766811" y="950714"/>
            <a:ext cx="272382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600" b="1" dirty="0">
                <a:latin typeface="Times New Roman" pitchFamily="18" charset="0"/>
                <a:cs typeface="Times New Roman" pitchFamily="18" charset="0"/>
              </a:rPr>
              <a:t>CONTENTS</a:t>
            </a:r>
          </a:p>
        </p:txBody>
      </p:sp>
      <p:sp>
        <p:nvSpPr>
          <p:cNvPr id="6" name="Rectangle 5"/>
          <p:cNvSpPr/>
          <p:nvPr/>
        </p:nvSpPr>
        <p:spPr>
          <a:xfrm>
            <a:off x="1718811" y="1807607"/>
            <a:ext cx="6096000" cy="5309146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Abstract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Methodology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Advantages &amp; Disadvantages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Applications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Scope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  <a:p>
            <a:pPr marL="12061">
              <a:spcBef>
                <a:spcPts val="910"/>
              </a:spcBef>
              <a:buClr>
                <a:srgbClr val="343434"/>
              </a:buClr>
              <a:tabLst>
                <a:tab pos="312945" algn="l"/>
              </a:tabLst>
            </a:pPr>
            <a:endParaRPr lang="en-US" dirty="0">
              <a:latin typeface="Times New Roman"/>
              <a:cs typeface="Times New Roman"/>
            </a:endParaRPr>
          </a:p>
          <a:p>
            <a:pPr marL="12061">
              <a:spcBef>
                <a:spcPts val="910"/>
              </a:spcBef>
              <a:buClr>
                <a:srgbClr val="343434"/>
              </a:buClr>
              <a:tabLst>
                <a:tab pos="312945" algn="l"/>
              </a:tabLst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09539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8D36FA7-46BF-3B98-332F-0E346F77C9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9694" y="1177048"/>
            <a:ext cx="8988357" cy="490274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0692770-D4A8-39F6-E4DF-119EE128AF12}"/>
              </a:ext>
            </a:extLst>
          </p:cNvPr>
          <p:cNvSpPr txBox="1"/>
          <p:nvPr/>
        </p:nvSpPr>
        <p:spPr>
          <a:xfrm>
            <a:off x="4679004" y="6250180"/>
            <a:ext cx="61089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 12:Data Stored in Mysql</a:t>
            </a:r>
          </a:p>
        </p:txBody>
      </p:sp>
    </p:spTree>
    <p:extLst>
      <p:ext uri="{BB962C8B-B14F-4D97-AF65-F5344CB8AC3E}">
        <p14:creationId xmlns:p14="http://schemas.microsoft.com/office/powerpoint/2010/main" val="36023912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003E23-69B4-1528-5D82-F3B4577BCC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200171A-8430-2A49-BB1D-66E8091E3C2E}"/>
              </a:ext>
            </a:extLst>
          </p:cNvPr>
          <p:cNvSpPr txBox="1"/>
          <p:nvPr/>
        </p:nvSpPr>
        <p:spPr>
          <a:xfrm>
            <a:off x="3009208" y="1080655"/>
            <a:ext cx="49626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SCOPE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4E2322-EF60-686B-1E4E-3240A95C2612}"/>
              </a:ext>
            </a:extLst>
          </p:cNvPr>
          <p:cNvSpPr txBox="1"/>
          <p:nvPr/>
        </p:nvSpPr>
        <p:spPr>
          <a:xfrm>
            <a:off x="864376" y="1991871"/>
            <a:ext cx="10463247" cy="3903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Spring Boot offers a promising future for dynamic construction projects by providing a scalable, flexible, and cloud-ready framework. 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 construction management systems become more complex, Spring Boot’s support for microservices architecture allows for modular and adaptable solutions, ensuring seamless collaboration between different project components. 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integration of AI, IoT, and real-time analytics is expected to enhance project monitoring and resource optimization, reducing costs and delays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4321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632587" y="950714"/>
            <a:ext cx="332014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spc="5" dirty="0">
                <a:latin typeface="Times New Roman" pitchFamily="18" charset="0"/>
                <a:cs typeface="Times New Roman" pitchFamily="18" charset="0"/>
              </a:rPr>
              <a:t>CONCLUSION</a:t>
            </a:r>
            <a:endParaRPr lang="en-US" sz="3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157591" y="1727673"/>
            <a:ext cx="10068127" cy="53696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97811" marR="5080" indent="-285750" algn="just">
              <a:lnSpc>
                <a:spcPct val="150000"/>
              </a:lnSpc>
              <a:spcBef>
                <a:spcPts val="95"/>
              </a:spcBef>
              <a:buClr>
                <a:srgbClr val="343434"/>
              </a:buClr>
              <a:buFont typeface="Wingdings" panose="05000000000000000000" pitchFamily="2" charset="2"/>
              <a:buChar char="Ø"/>
              <a:tabLst>
                <a:tab pos="312945" algn="l"/>
              </a:tabLst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Dynamic website serves as a digital tool for the construction company to showcase its expertise, engage with clients, and promote trust through real testimonials.</a:t>
            </a:r>
          </a:p>
          <a:p>
            <a:pPr marL="297811" marR="5080" indent="-285750" algn="just">
              <a:lnSpc>
                <a:spcPct val="150000"/>
              </a:lnSpc>
              <a:spcBef>
                <a:spcPts val="95"/>
              </a:spcBef>
              <a:buClr>
                <a:srgbClr val="343434"/>
              </a:buClr>
              <a:buFont typeface="Wingdings" panose="05000000000000000000" pitchFamily="2" charset="2"/>
              <a:buChar char="Ø"/>
              <a:tabLst>
                <a:tab pos="312945" algn="l"/>
              </a:tabLst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Admins can manage content easily, increasing productivity and reducing reliance on developers.</a:t>
            </a:r>
          </a:p>
          <a:p>
            <a:pPr marL="297811" marR="5080" indent="-285750" algn="just">
              <a:lnSpc>
                <a:spcPct val="150000"/>
              </a:lnSpc>
              <a:spcBef>
                <a:spcPts val="95"/>
              </a:spcBef>
              <a:buClr>
                <a:srgbClr val="343434"/>
              </a:buClr>
              <a:buFont typeface="Wingdings" panose="05000000000000000000" pitchFamily="2" charset="2"/>
              <a:buChar char="Ø"/>
              <a:tabLst>
                <a:tab pos="312945" algn="l"/>
              </a:tabLst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website stays up-to-date with the latest information, which is crucial for a fast-moving industry like construction.</a:t>
            </a:r>
          </a:p>
          <a:p>
            <a:pPr marL="12061" marR="5080" algn="just">
              <a:lnSpc>
                <a:spcPct val="150000"/>
              </a:lnSpc>
              <a:spcBef>
                <a:spcPts val="95"/>
              </a:spcBef>
              <a:buClr>
                <a:srgbClr val="343434"/>
              </a:buClr>
              <a:tabLst>
                <a:tab pos="312945" algn="l"/>
              </a:tabLst>
            </a:pPr>
            <a:endParaRPr lang="en-US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061" marR="5080" algn="just">
              <a:lnSpc>
                <a:spcPct val="150000"/>
              </a:lnSpc>
              <a:spcBef>
                <a:spcPts val="95"/>
              </a:spcBef>
              <a:buClr>
                <a:srgbClr val="343434"/>
              </a:buClr>
              <a:tabLst>
                <a:tab pos="312945" algn="l"/>
              </a:tabLst>
            </a:pP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2061" marR="5080" algn="just">
              <a:lnSpc>
                <a:spcPct val="150000"/>
              </a:lnSpc>
              <a:spcBef>
                <a:spcPts val="95"/>
              </a:spcBef>
              <a:buClr>
                <a:srgbClr val="343434"/>
              </a:buClr>
              <a:tabLst>
                <a:tab pos="312945" algn="l"/>
              </a:tabLst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endParaRPr lang="en-US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655909" y="2921168"/>
            <a:ext cx="5348580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600" b="1" dirty="0">
                <a:latin typeface="Times New Roman" pitchFamily="18" charset="0"/>
                <a:cs typeface="Times New Roman" pitchFamily="18" charset="0"/>
              </a:rPr>
              <a:t>THANK YOU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140046" y="1781298"/>
            <a:ext cx="8897815" cy="8171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799"/>
              </a:lnSpc>
            </a:pP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marL="285750" indent="-285750" algn="just">
              <a:lnSpc>
                <a:spcPct val="150000"/>
              </a:lnSpc>
            </a:pP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730260" y="633019"/>
            <a:ext cx="3305909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>
              <a:spcBef>
                <a:spcPts val="0"/>
              </a:spcBef>
              <a:spcAft>
                <a:spcPts val="800"/>
              </a:spcAft>
            </a:pPr>
            <a:r>
              <a:rPr lang="en-US" sz="44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4" name="Rectangle 3"/>
          <p:cNvSpPr/>
          <p:nvPr/>
        </p:nvSpPr>
        <p:spPr>
          <a:xfrm>
            <a:off x="2263140" y="1617256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00002E"/>
                </a:solidFill>
                <a:latin typeface="Times New Roman" pitchFamily="18" charset="0"/>
                <a:ea typeface="PT Sans" pitchFamily="34" charset="-122"/>
                <a:cs typeface="Times New Roman" pitchFamily="18" charset="0"/>
              </a:rPr>
              <a:t> 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7073261" y="1217414"/>
            <a:ext cx="30008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I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3600" dirty="0"/>
          </a:p>
        </p:txBody>
      </p:sp>
      <p:sp>
        <p:nvSpPr>
          <p:cNvPr id="6" name="Rectangle 5"/>
          <p:cNvSpPr/>
          <p:nvPr/>
        </p:nvSpPr>
        <p:spPr>
          <a:xfrm>
            <a:off x="1744980" y="2076971"/>
            <a:ext cx="8625840" cy="8735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endParaRPr lang="en-IN" dirty="0">
              <a:latin typeface="Times New Roman" pitchFamily="18" charset="0"/>
              <a:cs typeface="Times New Roman" pitchFamily="18" charset="0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IN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839344" y="1186934"/>
            <a:ext cx="271035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12309" indent="-300248" algn="ctr">
              <a:spcBef>
                <a:spcPts val="1005"/>
              </a:spcBef>
              <a:buClr>
                <a:srgbClr val="343434"/>
              </a:buClr>
              <a:tabLst>
                <a:tab pos="312945" algn="l"/>
              </a:tabLst>
            </a:pP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ABSTRACT</a:t>
            </a:r>
            <a:endParaRPr lang="en-US" sz="3600" b="1" dirty="0">
              <a:latin typeface="Times New Roman"/>
              <a:cs typeface="Times New Roman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001949" y="2282261"/>
            <a:ext cx="10573966" cy="33827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4961" marR="6350" indent="-342900" algn="just">
              <a:lnSpc>
                <a:spcPct val="150000"/>
              </a:lnSpc>
              <a:spcBef>
                <a:spcPts val="95"/>
              </a:spcBef>
              <a:buClr>
                <a:srgbClr val="343434"/>
              </a:buClr>
              <a:buFont typeface="Wingdings" panose="05000000000000000000" pitchFamily="2" charset="2"/>
              <a:buChar char="Ø"/>
              <a:tabLst>
                <a:tab pos="312945" algn="l"/>
              </a:tabLst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Dynamic web application developed for a construction company to showcase its projects, offered services, and customer testimonials in an interactive.</a:t>
            </a:r>
          </a:p>
          <a:p>
            <a:pPr marL="354961" marR="6350" indent="-342900" algn="just">
              <a:lnSpc>
                <a:spcPct val="150000"/>
              </a:lnSpc>
              <a:spcBef>
                <a:spcPts val="95"/>
              </a:spcBef>
              <a:buClr>
                <a:srgbClr val="343434"/>
              </a:buClr>
              <a:buFont typeface="Wingdings" panose="05000000000000000000" pitchFamily="2" charset="2"/>
              <a:buChar char="Ø"/>
              <a:tabLst>
                <a:tab pos="312945" algn="l"/>
              </a:tabLst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Projects are presented with detailed descriptions, images, and categories to help potential clients explore relevant work. </a:t>
            </a:r>
          </a:p>
          <a:p>
            <a:pPr marL="354961" marR="6350" indent="-342900" algn="just">
              <a:lnSpc>
                <a:spcPct val="150000"/>
              </a:lnSpc>
              <a:spcBef>
                <a:spcPts val="95"/>
              </a:spcBef>
              <a:buClr>
                <a:srgbClr val="343434"/>
              </a:buClr>
              <a:buFont typeface="Wingdings" panose="05000000000000000000" pitchFamily="2" charset="2"/>
              <a:buChar char="Ø"/>
              <a:tabLst>
                <a:tab pos="312945" algn="l"/>
              </a:tabLst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Services are dynamically listed to highlight the company’s capabilities, while a testimonials section displays client feedback to build trust and credibility.</a:t>
            </a:r>
          </a:p>
        </p:txBody>
      </p:sp>
    </p:spTree>
    <p:extLst>
      <p:ext uri="{BB962C8B-B14F-4D97-AF65-F5344CB8AC3E}">
        <p14:creationId xmlns:p14="http://schemas.microsoft.com/office/powerpoint/2010/main" val="12930119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64E3B59-7212-DD61-FDDF-BA64DF5FD726}"/>
              </a:ext>
            </a:extLst>
          </p:cNvPr>
          <p:cNvSpPr txBox="1"/>
          <p:nvPr/>
        </p:nvSpPr>
        <p:spPr>
          <a:xfrm>
            <a:off x="398728" y="851774"/>
            <a:ext cx="10805159" cy="8237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INTRODUCTION</a:t>
            </a:r>
            <a:endParaRPr lang="en-IN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29640" y="2117555"/>
            <a:ext cx="98298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I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endParaRPr lang="en-IN" dirty="0">
              <a:latin typeface="Times New Roman" pitchFamily="18" charset="0"/>
              <a:cs typeface="Times New Roman" pitchFamily="18" charset="0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143316" y="2245444"/>
            <a:ext cx="9928543" cy="4580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630680" y="2258675"/>
            <a:ext cx="1019556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</a:pP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50000"/>
              </a:lnSpc>
            </a:pP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buFont typeface="Wingdings" pitchFamily="2" charset="2"/>
              <a:buChar char="Ø"/>
            </a:pP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79444" y="1871559"/>
            <a:ext cx="10805159" cy="33827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12309" marR="5080" indent="-300248" algn="just">
              <a:lnSpc>
                <a:spcPct val="150000"/>
              </a:lnSpc>
              <a:spcBef>
                <a:spcPts val="95"/>
              </a:spcBef>
              <a:buClr>
                <a:srgbClr val="343434"/>
              </a:buClr>
              <a:buFont typeface="Wingdings" pitchFamily="2" charset="2"/>
              <a:buChar char="Ø"/>
              <a:tabLst>
                <a:tab pos="312945" algn="l"/>
              </a:tabLst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aims to develop a dynamic web application for a construction company allows for the real-time display content such as projects, services, and testimonials.</a:t>
            </a:r>
          </a:p>
          <a:p>
            <a:pPr marL="312309" marR="5080" indent="-300248" algn="just">
              <a:lnSpc>
                <a:spcPct val="150000"/>
              </a:lnSpc>
              <a:spcBef>
                <a:spcPts val="95"/>
              </a:spcBef>
              <a:buClr>
                <a:srgbClr val="343434"/>
              </a:buClr>
              <a:buFont typeface="Wingdings" pitchFamily="2" charset="2"/>
              <a:buChar char="Ø"/>
              <a:tabLst>
                <a:tab pos="312945" algn="l"/>
              </a:tabLst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Displays completed and ongoing construction projects with images, descriptions, and categories.</a:t>
            </a:r>
          </a:p>
          <a:p>
            <a:pPr marL="312309" marR="5080" indent="-300248" algn="just">
              <a:lnSpc>
                <a:spcPct val="150000"/>
              </a:lnSpc>
              <a:spcBef>
                <a:spcPts val="95"/>
              </a:spcBef>
              <a:buClr>
                <a:srgbClr val="343434"/>
              </a:buClr>
              <a:buFont typeface="Wingdings" pitchFamily="2" charset="2"/>
              <a:buChar char="Ø"/>
              <a:tabLst>
                <a:tab pos="312945" algn="l"/>
              </a:tabLst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highlights client experiences and reviews to enhance the company's reputation and customer trust.</a:t>
            </a:r>
          </a:p>
        </p:txBody>
      </p:sp>
    </p:spTree>
    <p:extLst>
      <p:ext uri="{BB962C8B-B14F-4D97-AF65-F5344CB8AC3E}">
        <p14:creationId xmlns:p14="http://schemas.microsoft.com/office/powerpoint/2010/main" val="15877604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4D9342E-1590-30FC-A0B4-A4362707A706}"/>
              </a:ext>
            </a:extLst>
          </p:cNvPr>
          <p:cNvSpPr txBox="1"/>
          <p:nvPr/>
        </p:nvSpPr>
        <p:spPr>
          <a:xfrm>
            <a:off x="3230245" y="1022466"/>
            <a:ext cx="53700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METHODOLOGY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965C516-371D-ED0C-39E2-2B881DBD29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0245" y="1770434"/>
            <a:ext cx="5731510" cy="46206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893195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625B01D-6565-8E0B-4DCE-389373B97980}"/>
              </a:ext>
            </a:extLst>
          </p:cNvPr>
          <p:cNvSpPr txBox="1"/>
          <p:nvPr/>
        </p:nvSpPr>
        <p:spPr>
          <a:xfrm>
            <a:off x="1970116" y="1088969"/>
            <a:ext cx="84789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ADVANTAGES </a:t>
            </a:r>
          </a:p>
          <a:p>
            <a:pPr algn="ctr"/>
            <a:endParaRPr lang="en-IN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1E004BC6-3E64-E631-DDC0-35EC793983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53703" y="2099372"/>
            <a:ext cx="3811300" cy="46628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Rapid Development</a:t>
            </a:r>
          </a:p>
          <a:p>
            <a:pPr marL="285750" indent="-28575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Microservices Architecture</a:t>
            </a:r>
          </a:p>
          <a:p>
            <a:pPr marL="285750" indent="-28575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Cloud Integration</a:t>
            </a:r>
          </a:p>
          <a:p>
            <a:pPr marL="285750" indent="-28575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Security &amp; Monitoring </a:t>
            </a:r>
          </a:p>
          <a:p>
            <a:pPr marL="285750" indent="-28575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Embedded Server Support</a:t>
            </a:r>
            <a:endParaRPr kumimoji="0" lang="en-US" altLang="en-US" sz="2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defTabSz="9144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endParaRPr lang="en-US" b="1" dirty="0"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4353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D4F6CD-4ED1-76A3-5D5A-8A9C796E922D}"/>
              </a:ext>
            </a:extLst>
          </p:cNvPr>
          <p:cNvSpPr txBox="1"/>
          <p:nvPr/>
        </p:nvSpPr>
        <p:spPr>
          <a:xfrm>
            <a:off x="3300153" y="1138844"/>
            <a:ext cx="53035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DISADVANTAGES</a:t>
            </a:r>
            <a:endParaRPr lang="en-IN" sz="3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E110BE-3DCA-0C39-BED6-1ED3CCE15C66}"/>
              </a:ext>
            </a:extLst>
          </p:cNvPr>
          <p:cNvSpPr txBox="1"/>
          <p:nvPr/>
        </p:nvSpPr>
        <p:spPr>
          <a:xfrm>
            <a:off x="2011679" y="2319250"/>
            <a:ext cx="6591993" cy="3554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 Memory Consumption</a:t>
            </a:r>
          </a:p>
          <a:p>
            <a:pPr marL="285750" indent="-28575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Limited Control Over Dependencies</a:t>
            </a:r>
          </a:p>
          <a:p>
            <a:pPr marL="285750" indent="-28575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Complex Migration Process 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Not Ideal for Large Monolithic Applications </a:t>
            </a:r>
          </a:p>
          <a:p>
            <a:pPr marL="285750" indent="-28575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Steep Learning Curve for Beginners </a:t>
            </a:r>
          </a:p>
          <a:p>
            <a:pPr marL="285750" indent="-28575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endParaRPr lang="en-IN" dirty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564481E5-B9B2-DA52-00F8-7AD3DD804F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323165"/>
            <a:ext cx="1847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04795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C1D011E-999C-D494-8F8F-78118631ACE2}"/>
              </a:ext>
            </a:extLst>
          </p:cNvPr>
          <p:cNvSpPr txBox="1"/>
          <p:nvPr/>
        </p:nvSpPr>
        <p:spPr>
          <a:xfrm>
            <a:off x="2959331" y="997527"/>
            <a:ext cx="51372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FBDE5F-B5B6-BE46-336D-3FE377AE1AC6}"/>
              </a:ext>
            </a:extLst>
          </p:cNvPr>
          <p:cNvSpPr txBox="1"/>
          <p:nvPr/>
        </p:nvSpPr>
        <p:spPr>
          <a:xfrm>
            <a:off x="1986742" y="2274838"/>
            <a:ext cx="681643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Project Management Systems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IoT-Enabled Monitoring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Automated Workflow Systems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Predictive Analytics &amp; AI Integration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Cloud-Based Collaboration Tools</a:t>
            </a:r>
            <a:endParaRPr kumimoji="0" lang="en-US" altLang="en-US" sz="2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916791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4DC8A1E-B4BB-CA58-64C4-568813E4AD10}"/>
              </a:ext>
            </a:extLst>
          </p:cNvPr>
          <p:cNvSpPr txBox="1"/>
          <p:nvPr/>
        </p:nvSpPr>
        <p:spPr>
          <a:xfrm>
            <a:off x="3377796" y="621492"/>
            <a:ext cx="46717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E35E67-759C-4CA8-7A0E-515F92836E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4791" y="1614791"/>
            <a:ext cx="8794465" cy="455254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2BC92D4-8492-33C0-EFC4-A1880190E392}"/>
              </a:ext>
            </a:extLst>
          </p:cNvPr>
          <p:cNvSpPr txBox="1"/>
          <p:nvPr/>
        </p:nvSpPr>
        <p:spPr>
          <a:xfrm>
            <a:off x="4844376" y="6329638"/>
            <a:ext cx="4391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 1:Home Page</a:t>
            </a:r>
          </a:p>
        </p:txBody>
      </p:sp>
    </p:spTree>
    <p:extLst>
      <p:ext uri="{BB962C8B-B14F-4D97-AF65-F5344CB8AC3E}">
        <p14:creationId xmlns:p14="http://schemas.microsoft.com/office/powerpoint/2010/main" val="292403918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low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Urban</Template>
  <TotalTime>6449</TotalTime>
  <Words>448</Words>
  <Application>Microsoft Office PowerPoint</Application>
  <PresentationFormat>Widescreen</PresentationFormat>
  <Paragraphs>91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Arial</vt:lpstr>
      <vt:lpstr>Calibri</vt:lpstr>
      <vt:lpstr>Constantia</vt:lpstr>
      <vt:lpstr>Times New Roman</vt:lpstr>
      <vt:lpstr>Wingdings</vt:lpstr>
      <vt:lpstr>Wingdings 2</vt:lpstr>
      <vt:lpstr>Flow</vt:lpstr>
      <vt:lpstr>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PACMAN</dc:title>
  <dc:creator>Rohit Veerapur</dc:creator>
  <cp:lastModifiedBy>Ramya shree</cp:lastModifiedBy>
  <cp:revision>396</cp:revision>
  <dcterms:created xsi:type="dcterms:W3CDTF">2022-06-20T10:04:04Z</dcterms:created>
  <dcterms:modified xsi:type="dcterms:W3CDTF">2025-05-12T18:17:45Z</dcterms:modified>
</cp:coreProperties>
</file>